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7" r:id="rId3"/>
    <p:sldId id="258" r:id="rId5"/>
    <p:sldId id="268" r:id="rId6"/>
    <p:sldId id="261" r:id="rId7"/>
    <p:sldId id="397" r:id="rId8"/>
    <p:sldId id="383" r:id="rId9"/>
    <p:sldId id="394" r:id="rId10"/>
    <p:sldId id="401" r:id="rId11"/>
    <p:sldId id="403" r:id="rId12"/>
    <p:sldId id="404" r:id="rId13"/>
    <p:sldId id="395" r:id="rId14"/>
    <p:sldId id="420" r:id="rId15"/>
    <p:sldId id="402" r:id="rId16"/>
    <p:sldId id="269" r:id="rId17"/>
    <p:sldId id="384" r:id="rId18"/>
    <p:sldId id="371" r:id="rId19"/>
    <p:sldId id="375" r:id="rId20"/>
    <p:sldId id="374" r:id="rId21"/>
    <p:sldId id="400" r:id="rId22"/>
    <p:sldId id="398" r:id="rId23"/>
    <p:sldId id="410" r:id="rId24"/>
    <p:sldId id="399" r:id="rId25"/>
    <p:sldId id="407" r:id="rId26"/>
    <p:sldId id="408" r:id="rId27"/>
    <p:sldId id="411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0517C"/>
    <a:srgbClr val="1F4E7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13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204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使用采样频率低于信号频率的缩放方法，它会导致图像失真，影响图像质量。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/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学院：金融学院</a:t>
            </a:r>
            <a:endParaRPr lang="zh-CN" altLang="en-US" dirty="0"/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专业：国际金融</a:t>
            </a:r>
            <a:endParaRPr lang="zh-CN" altLang="en-US" dirty="0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  <a:endParaRPr lang="zh-CN" altLang="en-US" dirty="0"/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5015066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8052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  <a:endParaRPr lang="zh-CN" altLang="en-US" dirty="0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  <a:endParaRPr lang="zh-CN" altLang="en-US" dirty="0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  <a:endParaRPr lang="zh-CN" altLang="en-US" dirty="0"/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  <a:endParaRPr lang="zh-CN" altLang="en-US" dirty="0"/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" y="342902"/>
            <a:ext cx="213360" cy="556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400"/>
            <a:endParaRPr lang="zh-CN" altLang="en-US" sz="1865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24260" y="343451"/>
            <a:ext cx="967736" cy="556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53319" y="265691"/>
            <a:ext cx="4675881" cy="524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altLang="zh-CN" dirty="0"/>
              <a:t>ADD YOUR TLTLE</a:t>
            </a:r>
            <a:endParaRPr lang="en-US" altLang="zh-CN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353320" y="621032"/>
            <a:ext cx="2322646" cy="3874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11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11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0" Type="http://schemas.openxmlformats.org/officeDocument/2006/relationships/notesSlide" Target="../notesSlides/notesSlide12.xml"/><Relationship Id="rId1" Type="http://schemas.openxmlformats.org/officeDocument/2006/relationships/tags" Target="../tags/tag12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4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5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7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0" Type="http://schemas.openxmlformats.org/officeDocument/2006/relationships/notesSlide" Target="../notesSlides/notesSlide19.xml"/><Relationship Id="rId1" Type="http://schemas.openxmlformats.org/officeDocument/2006/relationships/tags" Target="../tags/tag18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18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image" Target="../media/image21.png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9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.png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7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.jpeg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.jpeg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9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59130" y="2924810"/>
            <a:ext cx="6864985" cy="808355"/>
          </a:xfrm>
        </p:spPr>
        <p:txBody>
          <a:bodyPr>
            <a:normAutofit fontScale="25000"/>
          </a:bodyPr>
          <a:lstStyle/>
          <a:p>
            <a:pPr algn="ctr"/>
            <a:r>
              <a:rPr lang="zh-CN" sz="8000" dirty="0">
                <a:latin typeface="+mj-ea"/>
                <a:ea typeface="+mj-ea"/>
              </a:rPr>
              <a:t>On Aliased Resizing and Surprising Subtleties </a:t>
            </a:r>
            <a:endParaRPr lang="zh-CN" sz="8000" dirty="0">
              <a:latin typeface="+mj-ea"/>
              <a:ea typeface="+mj-ea"/>
            </a:endParaRPr>
          </a:p>
          <a:p>
            <a:pPr algn="ctr"/>
            <a:r>
              <a:rPr lang="zh-CN" sz="8000" dirty="0">
                <a:latin typeface="+mj-ea"/>
                <a:ea typeface="+mj-ea"/>
              </a:rPr>
              <a:t>in GAN Evaluation</a:t>
            </a:r>
            <a:endParaRPr lang="zh-CN" sz="8000" dirty="0">
              <a:latin typeface="+mj-ea"/>
              <a:ea typeface="+mj-ea"/>
            </a:endParaRPr>
          </a:p>
          <a:p>
            <a:pPr algn="ctr"/>
            <a:endParaRPr lang="zh-CN" altLang="en-US" sz="8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-resizing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2512695" y="9499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2130" y="673100"/>
            <a:ext cx="1105408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采样定理</a:t>
            </a:r>
            <a:r>
              <a:rPr lang="zh-CN" altLang="en-US"/>
              <a:t>：图像是对现实世界中连续信号进行采样得到的离散信号。</a:t>
            </a:r>
            <a:endParaRPr lang="zh-CN" altLang="en-US"/>
          </a:p>
          <a:p>
            <a:pPr algn="l"/>
            <a:r>
              <a:rPr lang="zh-CN" altLang="en-US"/>
              <a:t>以函数最高频率2倍的采样率得到的样本，那么连续带限函数就能够完全由其样本集合复原，称为采样定理。</a:t>
            </a:r>
            <a:endParaRPr lang="zh-CN" altLang="en-US"/>
          </a:p>
          <a:p>
            <a:pPr algn="l"/>
            <a:r>
              <a:rPr lang="zh-CN" altLang="en-US"/>
              <a:t>完全等于或高于最高频率2倍的采样率称为奈奎斯特率。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混叠</a:t>
            </a:r>
            <a:r>
              <a:rPr lang="zh-CN" altLang="en-US"/>
              <a:t>：</a:t>
            </a:r>
            <a:endParaRPr lang="zh-CN" altLang="en-US"/>
          </a:p>
          <a:p>
            <a:pPr algn="l"/>
            <a:r>
              <a:rPr lang="zh-CN" altLang="en-US"/>
              <a:t>时域(空域)上的离散信号在频域上是周期的</a:t>
            </a:r>
            <a:endParaRPr lang="zh-CN" altLang="en-US"/>
          </a:p>
          <a:p>
            <a:pPr algn="l"/>
            <a:r>
              <a:rPr lang="zh-CN" altLang="en-US"/>
              <a:t>(时域连续信号在频域是非周期的，时域连续信号意味着其频率是确定的)，</a:t>
            </a:r>
            <a:endParaRPr lang="zh-CN" altLang="en-US"/>
          </a:p>
          <a:p>
            <a:pPr algn="l"/>
            <a:r>
              <a:rPr lang="zh-CN" altLang="en-US"/>
              <a:t>采样后的离散信号可以用周期性的更高的频率采样得到，这也是频域周期性和产生混叠的原因。</a:t>
            </a:r>
            <a:endParaRPr lang="zh-CN" altLang="en-US"/>
          </a:p>
          <a:p>
            <a:pPr algn="l"/>
            <a:r>
              <a:rPr lang="zh-CN" altLang="en-US"/>
              <a:t>混叠指的是采样后不同频率的信号变得无法区分的现象。一般由小于奈奎斯特率采样导致。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抗混叠</a:t>
            </a:r>
            <a:r>
              <a:rPr lang="zh-CN" altLang="en-US"/>
              <a:t>(anti-aliasing)：</a:t>
            </a:r>
            <a:endParaRPr lang="zh-CN" altLang="en-US"/>
          </a:p>
          <a:p>
            <a:pPr algn="l"/>
            <a:r>
              <a:rPr lang="zh-CN" altLang="en-US"/>
              <a:t>既然混叠是在低于最高频率的2倍采样率下采样导致的，</a:t>
            </a:r>
            <a:endParaRPr lang="zh-CN" altLang="en-US"/>
          </a:p>
          <a:p>
            <a:pPr algn="l"/>
            <a:r>
              <a:rPr lang="zh-CN" altLang="en-US"/>
              <a:t>那么就可以通过衰减图像中的高频分量来降低混叠效应。</a:t>
            </a:r>
            <a:endParaRPr lang="zh-CN" altLang="en-US"/>
          </a:p>
          <a:p>
            <a:pPr algn="l"/>
            <a:r>
              <a:rPr lang="zh-CN" altLang="en-US"/>
              <a:t>即在采样前进行抗混叠滤波，一般使用低通滤波器降低高频分量。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9055" y="3997325"/>
            <a:ext cx="4450715" cy="2639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-resizing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2512695" y="9499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1025" y="94996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https://colab.research.google.com/drive/1Q-N94S2mnLsFLpuT7WwY6d5WxGVWLGpg?usp=sharing#scrollTo=E6YjoMofBvjl</a:t>
            </a:r>
            <a:endParaRPr lang="zh-CN" altLang="en-US"/>
          </a:p>
        </p:txBody>
      </p:sp>
      <p:pic>
        <p:nvPicPr>
          <p:cNvPr id="10" name="图片 9" descr="截屏2022-11-11 16.20.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820" y="453390"/>
            <a:ext cx="6024880" cy="5979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4020" y="3373755"/>
            <a:ext cx="5440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bicubic插值算法，也被称为双三次插值算法，</a:t>
            </a:r>
            <a:endParaRPr lang="zh-CN" altLang="en-US"/>
          </a:p>
          <a:p>
            <a:pPr algn="l"/>
            <a:r>
              <a:rPr lang="zh-CN" altLang="en-US"/>
              <a:t>从纯数学的数值分析的角度，</a:t>
            </a:r>
            <a:endParaRPr lang="zh-CN" altLang="en-US"/>
          </a:p>
          <a:p>
            <a:pPr algn="l"/>
            <a:r>
              <a:rPr lang="zh-CN" altLang="en-US"/>
              <a:t>属于三次插值（可以理解为导数平滑的插值算法），</a:t>
            </a:r>
            <a:endParaRPr lang="zh-CN" altLang="en-US"/>
          </a:p>
          <a:p>
            <a:pPr algn="l"/>
            <a:r>
              <a:rPr lang="zh-CN" altLang="en-US"/>
              <a:t>类比于bilinear双线性插值，值域平滑的插值算法，</a:t>
            </a:r>
            <a:endParaRPr lang="zh-CN" altLang="en-US"/>
          </a:p>
          <a:p>
            <a:pPr algn="l"/>
            <a:r>
              <a:rPr lang="zh-CN" altLang="en-US"/>
              <a:t>其保边能力更强；</a:t>
            </a:r>
            <a:endParaRPr lang="zh-CN" altLang="en-US"/>
          </a:p>
          <a:p>
            <a:pPr algn="l"/>
            <a:r>
              <a:rPr lang="zh-CN" altLang="en-US"/>
              <a:t>从信号与系统的角度，</a:t>
            </a:r>
            <a:endParaRPr lang="zh-CN" altLang="en-US"/>
          </a:p>
          <a:p>
            <a:pPr algn="l"/>
            <a:r>
              <a:rPr lang="zh-CN" altLang="en-US"/>
              <a:t>属于sa信号重建函数，</a:t>
            </a:r>
            <a:endParaRPr lang="zh-CN" altLang="en-US"/>
          </a:p>
          <a:p>
            <a:pPr algn="l"/>
            <a:r>
              <a:rPr lang="zh-CN" altLang="en-US"/>
              <a:t>在频域的理想低通滤波器。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-resizing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2512695" y="9499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 descr="截屏2022-12-09 17.37.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80" y="652780"/>
            <a:ext cx="5605145" cy="5979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78880" y="1929765"/>
            <a:ext cx="4526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在自适应滤波器的过程中，滤波器的类型、</a:t>
            </a:r>
            <a:endParaRPr lang="zh-CN" altLang="en-US"/>
          </a:p>
          <a:p>
            <a:pPr algn="l"/>
            <a:r>
              <a:rPr lang="zh-CN" altLang="en-US"/>
              <a:t>滤波器的大小和滤波器的权重都会</a:t>
            </a:r>
            <a:endParaRPr lang="zh-CN" altLang="en-US"/>
          </a:p>
          <a:p>
            <a:pPr algn="l"/>
            <a:r>
              <a:rPr lang="zh-CN" altLang="en-US"/>
              <a:t>根据输入图像的具体内容进行自动调整，</a:t>
            </a:r>
            <a:endParaRPr lang="zh-CN" altLang="en-US"/>
          </a:p>
          <a:p>
            <a:pPr algn="l"/>
            <a:r>
              <a:rPr lang="zh-CN" altLang="en-US"/>
              <a:t>以达到最佳的滤波效果。</a:t>
            </a:r>
            <a:endParaRPr lang="zh-CN" altLang="en-US"/>
          </a:p>
          <a:p>
            <a:pPr algn="l"/>
            <a:r>
              <a:rPr lang="zh-CN" altLang="en-US"/>
              <a:t>在实际应用中，</a:t>
            </a:r>
            <a:endParaRPr lang="zh-CN" altLang="en-US"/>
          </a:p>
          <a:p>
            <a:pPr algn="l"/>
            <a:r>
              <a:rPr lang="zh-CN" altLang="en-US"/>
              <a:t>自适应滤波器可以用于去除图像中的噪声、</a:t>
            </a:r>
            <a:endParaRPr lang="zh-CN" altLang="en-US"/>
          </a:p>
          <a:p>
            <a:pPr algn="l"/>
            <a:r>
              <a:rPr lang="zh-CN" altLang="en-US"/>
              <a:t>消除图像中的混叠现象等。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-JPEG</a:t>
            </a: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379095" y="739775"/>
            <a:ext cx="11841480" cy="70161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JPEG格式 （联合图像专家小组的缩写）：</a:t>
            </a:r>
            <a:endParaRPr lang="zh-CN" altLang="en-US"/>
          </a:p>
          <a:p>
            <a:pPr algn="l"/>
            <a:r>
              <a:rPr lang="zh-CN" altLang="en-US"/>
              <a:t>JPEG为了改变那些人眼系统不那么敏感的数据，减少亮度Y和chroma色度分量UV成分</a:t>
            </a:r>
            <a:endParaRPr lang="zh-CN" altLang="en-US"/>
          </a:p>
          <a:p>
            <a:pPr algn="l"/>
            <a:r>
              <a:rPr lang="en-US" altLang="zh-CN"/>
              <a:t>--</a:t>
            </a:r>
            <a:r>
              <a:rPr lang="zh-CN" altLang="en-US"/>
              <a:t>YCrCb颜色空间：Y代表亮度，Cr,Cb则代表色度和饱和度(也有人将Cb,Cr两者统称为色度)</a:t>
            </a:r>
            <a:endParaRPr lang="zh-CN" altLang="en-US"/>
          </a:p>
          <a:p>
            <a:pPr algn="l"/>
            <a:r>
              <a:rPr lang="zh-CN" altLang="en-US"/>
              <a:t>Y = 0.299R+0.587G+0.114B</a:t>
            </a:r>
            <a:endParaRPr lang="zh-CN" altLang="en-US"/>
          </a:p>
          <a:p>
            <a:pPr algn="l"/>
            <a:r>
              <a:rPr lang="zh-CN" altLang="en-US"/>
              <a:t>Cb = -0.1687R-0.3313G+0.5B+128</a:t>
            </a:r>
            <a:endParaRPr lang="zh-CN" altLang="en-US"/>
          </a:p>
          <a:p>
            <a:pPr algn="l"/>
            <a:r>
              <a:rPr lang="zh-CN" altLang="en-US"/>
              <a:t>Cr = 0.5R=0.418G-0.0813B+128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--</a:t>
            </a:r>
            <a:r>
              <a:rPr lang="zh-CN" altLang="en-US"/>
              <a:t>先进行压缩：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压缩算法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有损的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  <a:sym typeface="+mn-ea"/>
              </a:rPr>
              <a:t>离散余弦变换DCT</a:t>
            </a:r>
            <a:r>
              <a:rPr lang="zh-CN" altLang="en-US">
                <a:sym typeface="+mn-ea"/>
              </a:rPr>
              <a:t> discrete cosine transform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DCT是先将整体图像分成N*N的像素块，然后针对N*N的像素块逐一进行DCT操作。</a:t>
            </a:r>
            <a:r>
              <a:rPr lang="en-US" altLang="zh-CN"/>
              <a:t>8*8</a:t>
            </a:r>
            <a:endParaRPr lang="zh-CN" altLang="en-US"/>
          </a:p>
          <a:p>
            <a:pPr algn="l"/>
            <a:r>
              <a:rPr lang="zh-CN" altLang="en-US"/>
              <a:t>JPEG的编码过程需要进行正向离散余弦变换，</a:t>
            </a:r>
            <a:endParaRPr lang="zh-CN" altLang="en-US"/>
          </a:p>
          <a:p>
            <a:pPr algn="l"/>
            <a:r>
              <a:rPr lang="zh-CN" altLang="en-US"/>
              <a:t>而解码过程则需要反向离散余弦变换。</a:t>
            </a:r>
            <a:endParaRPr lang="zh-CN" altLang="en-US"/>
          </a:p>
          <a:p>
            <a:pPr algn="l"/>
            <a:r>
              <a:rPr lang="zh-CN" altLang="en-US"/>
              <a:t>DCT变换后的8*8的系数矩阵中，低频分量集中在矩阵的左上角。高频成分则集中在右下角。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由于大多数图像的高频分量比较小，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相应的图像高频分量的DCT系数经常接近于0，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再加上高频分量中只包含了图像的细微的细节变化信息，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而人眼对这种高频成分的失真不太敏感，所以，可以考虑将这一些高频成分予以抛弃，从而降低需要传输的数据量。</a:t>
            </a:r>
            <a:endParaRPr lang="zh-CN" altLang="en-US">
              <a:sym typeface="+mn-ea"/>
            </a:endParaRPr>
          </a:p>
          <a:p>
            <a:pPr algn="l"/>
            <a:endParaRPr lang="en-US" altLang="zh-CN"/>
          </a:p>
          <a:p>
            <a:pPr algn="l"/>
            <a:r>
              <a:rPr lang="en-US" altLang="zh-CN"/>
              <a:t>--</a:t>
            </a:r>
            <a:r>
              <a:rPr lang="zh-CN" altLang="en-US"/>
              <a:t>并进行量化：</a:t>
            </a:r>
            <a:endParaRPr lang="zh-CN" altLang="en-US"/>
          </a:p>
          <a:p>
            <a:pPr algn="l"/>
            <a:r>
              <a:rPr lang="zh-CN" altLang="en-US"/>
              <a:t>量化有助于权衡，原始图像的保真度和保存的存储量。</a:t>
            </a:r>
            <a:r>
              <a:rPr lang="en-US" altLang="zh-CN"/>
              <a:t>--将频率系数由浮点数转变为整数</a:t>
            </a:r>
            <a:r>
              <a:rPr lang="zh-CN" altLang="en-US"/>
              <a:t>。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02678" y="2350389"/>
            <a:ext cx="1044178" cy="1008063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spc="0" dirty="0">
                <a:solidFill>
                  <a:srgbClr val="20517C"/>
                </a:solidFill>
              </a:rPr>
              <a:t>02</a:t>
            </a:r>
            <a:endParaRPr lang="en-US" altLang="zh-CN" spc="0" dirty="0">
              <a:solidFill>
                <a:srgbClr val="20517C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3" y="3700452"/>
            <a:ext cx="1891640" cy="496824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dirty="0"/>
              <a:t>PART  TWO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98215" y="4197350"/>
            <a:ext cx="5195570" cy="8712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研究内容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评估指标受预处理的影响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3" name="图片 2" descr="截屏2022-11-11 16.18.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085" y="1299210"/>
            <a:ext cx="10058400" cy="4260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resizing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图片 1" descr="截屏2022-11-11 16.25.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1659255"/>
            <a:ext cx="10057765" cy="409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resizing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图片 1" descr="截屏2022-11-11 16.30.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180" y="1892300"/>
            <a:ext cx="5016500" cy="4843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2270" y="692150"/>
            <a:ext cx="7421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PSNR值越大，表示图像的质量越好，一般来说：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（1）高于40dB：说明图像质量极好(即非常接近原始图像)</a:t>
            </a:r>
            <a:endParaRPr lang="zh-CN" altLang="en-US"/>
          </a:p>
          <a:p>
            <a:pPr algn="l"/>
            <a:r>
              <a:rPr lang="zh-CN" altLang="en-US"/>
              <a:t>（2）30—40dB：通常表示图像质量是好的(即失真可以察觉但可以接受)</a:t>
            </a:r>
            <a:endParaRPr lang="zh-CN" altLang="en-US"/>
          </a:p>
          <a:p>
            <a:pPr algn="l"/>
            <a:r>
              <a:rPr lang="zh-CN" altLang="en-US"/>
              <a:t>（3）20—30dB：说明图像质量差</a:t>
            </a:r>
            <a:endParaRPr lang="zh-CN" altLang="en-US"/>
          </a:p>
          <a:p>
            <a:pPr algn="l"/>
            <a:r>
              <a:rPr lang="zh-CN" altLang="en-US"/>
              <a:t>（4）低于20dB：图像质量不可接受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3770" y="1766570"/>
            <a:ext cx="2811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作者进行对比的思路：</a:t>
            </a:r>
            <a:endParaRPr lang="zh-CN" altLang="en-US"/>
          </a:p>
          <a:p>
            <a:r>
              <a:rPr lang="zh-CN" altLang="en-US"/>
              <a:t>下采样使用不同的方式，</a:t>
            </a:r>
            <a:endParaRPr lang="zh-CN" altLang="en-US"/>
          </a:p>
          <a:p>
            <a:r>
              <a:rPr lang="zh-CN" altLang="en-US"/>
              <a:t>上采样使用相同的方式</a:t>
            </a:r>
            <a:r>
              <a:rPr lang="en-US" altLang="zh-CN"/>
              <a:t>PIL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23825" y="2602230"/>
            <a:ext cx="44754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是一种图像压缩质量评估指标，</a:t>
            </a:r>
            <a:endParaRPr lang="zh-CN" altLang="en-US"/>
          </a:p>
          <a:p>
            <a:pPr algn="l"/>
            <a:r>
              <a:rPr lang="zh-CN" altLang="en-US"/>
              <a:t>通常用来衡量压缩后图像的质量。</a:t>
            </a:r>
            <a:endParaRPr lang="zh-CN" altLang="en-US"/>
          </a:p>
          <a:p>
            <a:pPr algn="l"/>
            <a:r>
              <a:rPr lang="zh-CN" altLang="en-US"/>
              <a:t>它是指图像的峰值信噪比，</a:t>
            </a:r>
            <a:endParaRPr lang="zh-CN" altLang="en-US"/>
          </a:p>
          <a:p>
            <a:pPr algn="l"/>
            <a:r>
              <a:rPr lang="zh-CN" altLang="en-US"/>
              <a:t>即图像信号的峰值与噪声的比值。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PSNR越大，表示压缩后图像的质量越高，</a:t>
            </a:r>
            <a:endParaRPr lang="zh-CN" altLang="en-US"/>
          </a:p>
          <a:p>
            <a:pPr algn="l"/>
            <a:r>
              <a:rPr lang="zh-CN" altLang="en-US"/>
              <a:t>图像中的噪声越小。</a:t>
            </a:r>
            <a:endParaRPr lang="zh-CN" altLang="en-US"/>
          </a:p>
          <a:p>
            <a:pPr algn="l"/>
            <a:r>
              <a:rPr lang="zh-CN" altLang="en-US"/>
              <a:t>一般来说，当PSNR大于等于40时，</a:t>
            </a:r>
            <a:endParaRPr lang="zh-CN" altLang="en-US"/>
          </a:p>
          <a:p>
            <a:pPr algn="l"/>
            <a:r>
              <a:rPr lang="zh-CN" altLang="en-US"/>
              <a:t>压缩后图像的质量就可以</a:t>
            </a:r>
            <a:endParaRPr lang="zh-CN" altLang="en-US"/>
          </a:p>
          <a:p>
            <a:pPr algn="l"/>
            <a:r>
              <a:rPr lang="zh-CN" altLang="en-US"/>
              <a:t>被认为是非常优秀的了。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Quantization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图片 1" descr="截屏2022-11-11 16.27.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" y="1644650"/>
            <a:ext cx="6337935" cy="3987800"/>
          </a:xfrm>
          <a:prstGeom prst="rect">
            <a:avLst/>
          </a:prstGeom>
        </p:spPr>
      </p:pic>
      <p:pic>
        <p:nvPicPr>
          <p:cNvPr id="4" name="图片 3" descr="截屏2022-11-11 16.28.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00" y="3954780"/>
            <a:ext cx="4770755" cy="1570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70065" y="1845945"/>
            <a:ext cx="4843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作者采用</a:t>
            </a:r>
            <a:r>
              <a:rPr lang="en-US" altLang="zh-CN"/>
              <a:t>1000</a:t>
            </a:r>
            <a:r>
              <a:rPr lang="zh-CN" altLang="en-US"/>
              <a:t>张，原图</a:t>
            </a:r>
            <a:r>
              <a:rPr lang="en-US" altLang="zh-CN"/>
              <a:t>vsJPEG</a:t>
            </a:r>
            <a:r>
              <a:rPr lang="zh-CN" altLang="en-US"/>
              <a:t>图的</a:t>
            </a:r>
            <a:endParaRPr lang="zh-CN" altLang="en-US"/>
          </a:p>
          <a:p>
            <a:r>
              <a:rPr lang="en-US" altLang="zh-CN"/>
              <a:t>FID</a:t>
            </a:r>
            <a:r>
              <a:rPr lang="zh-CN" altLang="en-US"/>
              <a:t>和</a:t>
            </a:r>
            <a:r>
              <a:rPr lang="en-US" altLang="zh-CN"/>
              <a:t>PSNR</a:t>
            </a:r>
            <a:r>
              <a:rPr lang="zh-CN" altLang="en-US"/>
              <a:t>进行对比；但是我们做实验的时候</a:t>
            </a:r>
            <a:endParaRPr lang="zh-CN" altLang="en-US"/>
          </a:p>
          <a:p>
            <a:r>
              <a:rPr lang="zh-CN" altLang="en-US"/>
              <a:t>是原图也会被处理的。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02678" y="2350389"/>
            <a:ext cx="1044178" cy="1008063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spc="0" dirty="0">
                <a:solidFill>
                  <a:srgbClr val="20517C"/>
                </a:solidFill>
              </a:rPr>
              <a:t>03</a:t>
            </a:r>
            <a:endParaRPr lang="en-US" altLang="zh-CN" spc="0" dirty="0">
              <a:solidFill>
                <a:srgbClr val="20517C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3" y="3700452"/>
            <a:ext cx="1891640" cy="496824"/>
          </a:xfrm>
        </p:spPr>
        <p:txBody>
          <a:bodyPr>
            <a:normAutofit fontScale="80000"/>
          </a:bodyPr>
          <a:lstStyle/>
          <a:p>
            <a:r>
              <a:rPr lang="en-US" altLang="zh-CN" dirty="0"/>
              <a:t>PART  THREE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98215" y="4197350"/>
            <a:ext cx="5195570" cy="8712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矩形 7"/>
          <p:cNvSpPr/>
          <p:nvPr>
            <p:custDataLst>
              <p:tags r:id="rId1"/>
            </p:custDataLst>
          </p:nvPr>
        </p:nvSpPr>
        <p:spPr>
          <a:xfrm>
            <a:off x="3647440" y="384810"/>
            <a:ext cx="8232775" cy="6064885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PA_MH_Number_1"/>
          <p:cNvSpPr/>
          <p:nvPr>
            <p:custDataLst>
              <p:tags r:id="rId2"/>
            </p:custDataLst>
          </p:nvPr>
        </p:nvSpPr>
        <p:spPr>
          <a:xfrm>
            <a:off x="4000818" y="2363470"/>
            <a:ext cx="498475" cy="498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PA_MH_Entry_1"/>
          <p:cNvSpPr/>
          <p:nvPr>
            <p:custDataLst>
              <p:tags r:id="rId3"/>
            </p:custDataLst>
          </p:nvPr>
        </p:nvSpPr>
        <p:spPr>
          <a:xfrm>
            <a:off x="4671060" y="2363470"/>
            <a:ext cx="6185535" cy="498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MH_Entry_2"/>
          <p:cNvSpPr/>
          <p:nvPr>
            <p:custDataLst>
              <p:tags r:id="rId4"/>
            </p:custDataLst>
          </p:nvPr>
        </p:nvSpPr>
        <p:spPr>
          <a:xfrm>
            <a:off x="4671060" y="3168015"/>
            <a:ext cx="6185535" cy="498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_MH_Number_2"/>
          <p:cNvSpPr/>
          <p:nvPr>
            <p:custDataLst>
              <p:tags r:id="rId5"/>
            </p:custDataLst>
          </p:nvPr>
        </p:nvSpPr>
        <p:spPr>
          <a:xfrm>
            <a:off x="4000818" y="3168015"/>
            <a:ext cx="498475" cy="498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PA_MH_Entry_2"/>
          <p:cNvSpPr/>
          <p:nvPr>
            <p:custDataLst>
              <p:tags r:id="rId6"/>
            </p:custDataLst>
          </p:nvPr>
        </p:nvSpPr>
        <p:spPr>
          <a:xfrm>
            <a:off x="4671060" y="3964305"/>
            <a:ext cx="6186170" cy="498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PA_MH_Number_2"/>
          <p:cNvSpPr/>
          <p:nvPr>
            <p:custDataLst>
              <p:tags r:id="rId7"/>
            </p:custDataLst>
          </p:nvPr>
        </p:nvSpPr>
        <p:spPr>
          <a:xfrm>
            <a:off x="4000818" y="3964305"/>
            <a:ext cx="498475" cy="49847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resizing (FID)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3" name="图片 2" descr="截屏2022-12-02 17.20.03"/>
          <p:cNvPicPr>
            <a:picLocks noChangeAspect="1"/>
          </p:cNvPicPr>
          <p:nvPr/>
        </p:nvPicPr>
        <p:blipFill>
          <a:blip r:embed="rId8"/>
          <a:srcRect l="-1605" t="216" r="1865" b="2791"/>
          <a:stretch>
            <a:fillRect/>
          </a:stretch>
        </p:blipFill>
        <p:spPr>
          <a:xfrm>
            <a:off x="240665" y="730250"/>
            <a:ext cx="6078855" cy="54057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16955" y="476250"/>
            <a:ext cx="47421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作者使用</a:t>
            </a:r>
            <a:r>
              <a:rPr lang="en-US" altLang="zh-CN">
                <a:sym typeface="+mn-ea"/>
              </a:rPr>
              <a:t>PIL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real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vs else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real</a:t>
            </a:r>
            <a:r>
              <a:rPr lang="zh-CN" altLang="en-US">
                <a:sym typeface="+mn-ea"/>
              </a:rPr>
              <a:t>）左半部分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PIL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real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vs else 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fake</a:t>
            </a:r>
            <a:r>
              <a:rPr lang="zh-CN" altLang="en-US">
                <a:sym typeface="+mn-ea"/>
              </a:rPr>
              <a:t>）右半部分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左半部分</a:t>
            </a:r>
            <a:r>
              <a:rPr lang="zh-CN" altLang="en-US" b="1"/>
              <a:t>：</a:t>
            </a:r>
            <a:endParaRPr lang="zh-CN" altLang="en-US"/>
          </a:p>
          <a:p>
            <a:pPr algn="l"/>
            <a:r>
              <a:rPr lang="zh-CN" altLang="en-US"/>
              <a:t>只是简单的调整大小操操作</a:t>
            </a:r>
            <a:endParaRPr lang="zh-CN" altLang="en-US"/>
          </a:p>
          <a:p>
            <a:pPr algn="l"/>
            <a:r>
              <a:rPr lang="zh-CN" altLang="en-US"/>
              <a:t>调整过滤器的宽度</a:t>
            </a:r>
            <a:r>
              <a:rPr lang="en-US" altLang="zh-CN"/>
              <a:t>-</a:t>
            </a:r>
            <a:r>
              <a:rPr lang="zh-CN" altLang="en-US"/>
              <a:t>抗堆叠比较好的处理。</a:t>
            </a:r>
            <a:endParaRPr lang="zh-CN" altLang="en-US"/>
          </a:p>
          <a:p>
            <a:pPr algn="l"/>
            <a:r>
              <a:rPr lang="zh-CN" altLang="en-US"/>
              <a:t>其余不抗混叠的</a:t>
            </a:r>
            <a:endParaRPr lang="zh-CN" altLang="en-US"/>
          </a:p>
          <a:p>
            <a:pPr algn="l"/>
            <a:r>
              <a:rPr lang="zh-CN" altLang="en-US"/>
              <a:t>这些调整操作的差异导致了</a:t>
            </a:r>
            <a:r>
              <a:rPr lang="en-US" altLang="zh-CN"/>
              <a:t>inception V</a:t>
            </a:r>
            <a:r>
              <a:rPr lang="zh-CN" altLang="en-US"/>
              <a:t>3</a:t>
            </a:r>
            <a:endParaRPr lang="zh-CN" altLang="en-US"/>
          </a:p>
          <a:p>
            <a:pPr algn="l"/>
            <a:r>
              <a:rPr lang="zh-CN" altLang="en-US"/>
              <a:t>activation maps</a:t>
            </a:r>
            <a:r>
              <a:rPr lang="zh-CN" altLang="en-US">
                <a:sym typeface="+mn-ea"/>
              </a:rPr>
              <a:t>剧烈变化。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14745" y="3060700"/>
            <a:ext cx="56692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右半部分：</a:t>
            </a:r>
            <a:endParaRPr lang="zh-CN" altLang="en-US"/>
          </a:p>
          <a:p>
            <a:pPr algn="l"/>
            <a:r>
              <a:rPr lang="zh-CN" altLang="en-US"/>
              <a:t>我们考虑非对称的情况，</a:t>
            </a:r>
            <a:endParaRPr lang="zh-CN" altLang="en-US"/>
          </a:p>
          <a:p>
            <a:pPr algn="l"/>
            <a:r>
              <a:rPr lang="zh-CN" altLang="en-US"/>
              <a:t>其中真实图像和生成图像的特征使用不同的调整函数。</a:t>
            </a:r>
            <a:endParaRPr lang="zh-CN" altLang="en-US"/>
          </a:p>
          <a:p>
            <a:pPr algn="l"/>
            <a:r>
              <a:rPr lang="zh-CN" altLang="en-US"/>
              <a:t>当真实图像的特征被预先计算和共享时，</a:t>
            </a:r>
            <a:endParaRPr lang="zh-CN" altLang="en-US"/>
          </a:p>
          <a:p>
            <a:pPr algn="l"/>
            <a:r>
              <a:rPr lang="zh-CN" altLang="en-US"/>
              <a:t>就会出现这种情况 由一组作者计算，</a:t>
            </a:r>
            <a:endParaRPr lang="zh-CN" altLang="en-US"/>
          </a:p>
          <a:p>
            <a:pPr algn="l"/>
            <a:r>
              <a:rPr lang="zh-CN" altLang="en-US"/>
              <a:t>而生成的特性可以通过不同的库进行动态计算。</a:t>
            </a:r>
            <a:endParaRPr lang="zh-CN" altLang="en-US"/>
          </a:p>
          <a:p>
            <a:pPr algn="l"/>
            <a:r>
              <a:rPr lang="zh-CN" altLang="en-US"/>
              <a:t>使用相同的</a:t>
            </a:r>
            <a:r>
              <a:rPr lang="en-US" altLang="zh-CN"/>
              <a:t>-</a:t>
            </a:r>
            <a:r>
              <a:rPr lang="zh-CN" altLang="en-US"/>
              <a:t>获得效果最好。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这是因为，训练生成图像，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一般大家共享结果，也不知道</a:t>
            </a:r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resizing (FID)</a:t>
            </a:r>
            <a:endParaRPr lang="zh-CN" altLang="en-US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6832600" y="730250"/>
            <a:ext cx="485648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style GAN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# Pick latent vector.</a:t>
            </a:r>
            <a:endParaRPr lang="zh-CN" altLang="en-US"/>
          </a:p>
          <a:p>
            <a:pPr algn="l"/>
            <a:r>
              <a:rPr lang="zh-CN" altLang="en-US"/>
              <a:t>rnd = np.random.RandomState(5)</a:t>
            </a:r>
            <a:endParaRPr lang="zh-CN" altLang="en-US"/>
          </a:p>
          <a:p>
            <a:pPr algn="l"/>
            <a:r>
              <a:rPr lang="zh-CN" altLang="en-US"/>
              <a:t>latents = rnd.randn(1, Gs.input_shape[1])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# Generate image.</a:t>
            </a:r>
            <a:endParaRPr lang="zh-CN" altLang="en-US"/>
          </a:p>
          <a:p>
            <a:pPr algn="l"/>
            <a:r>
              <a:rPr lang="zh-CN" altLang="en-US"/>
              <a:t>fmt = dict(func=tflib.convert_images_to_uint8, </a:t>
            </a:r>
            <a:endParaRPr lang="zh-CN" altLang="en-US"/>
          </a:p>
          <a:p>
            <a:pPr algn="l"/>
            <a:r>
              <a:rPr lang="zh-CN" altLang="en-US"/>
              <a:t>nchw_to_nhwc=True)</a:t>
            </a:r>
            <a:endParaRPr lang="zh-CN" altLang="en-US"/>
          </a:p>
          <a:p>
            <a:pPr algn="l"/>
            <a:r>
              <a:rPr lang="zh-CN" altLang="en-US"/>
              <a:t>images = Gs.run(latents, </a:t>
            </a:r>
            <a:endParaRPr lang="zh-CN" altLang="en-US"/>
          </a:p>
          <a:p>
            <a:pPr algn="l"/>
            <a:r>
              <a:rPr lang="zh-CN" altLang="en-US"/>
              <a:t>None, </a:t>
            </a:r>
            <a:endParaRPr lang="zh-CN" altLang="en-US"/>
          </a:p>
          <a:p>
            <a:pPr algn="l"/>
            <a:r>
              <a:rPr lang="zh-CN" altLang="en-US"/>
              <a:t>truncation_psi=0.7, </a:t>
            </a:r>
            <a:endParaRPr lang="zh-CN" altLang="en-US"/>
          </a:p>
          <a:p>
            <a:pPr algn="l"/>
            <a:r>
              <a:rPr lang="zh-CN" altLang="en-US"/>
              <a:t>randomize_noise=True, </a:t>
            </a:r>
            <a:endParaRPr lang="zh-CN" altLang="en-US"/>
          </a:p>
          <a:p>
            <a:pPr algn="l"/>
            <a:r>
              <a:rPr lang="zh-CN" altLang="en-US"/>
              <a:t>output_transform=fmt)</a:t>
            </a:r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4" name="图片 3" descr="截屏2022-12-02 17.46.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235" y="1704340"/>
            <a:ext cx="6426835" cy="2298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9810" y="4003040"/>
            <a:ext cx="4310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作者使用同样的</a:t>
            </a:r>
            <a:r>
              <a:rPr lang="en-US" altLang="zh-CN"/>
              <a:t>resizing</a:t>
            </a:r>
            <a:r>
              <a:rPr lang="zh-CN" altLang="en-US"/>
              <a:t>（</a:t>
            </a:r>
            <a:r>
              <a:rPr lang="en-US" altLang="zh-CN"/>
              <a:t>FID</a:t>
            </a:r>
            <a:r>
              <a:rPr lang="zh-CN" altLang="en-US"/>
              <a:t>）的处理；</a:t>
            </a:r>
            <a:endParaRPr lang="zh-CN" altLang="en-US"/>
          </a:p>
          <a:p>
            <a:r>
              <a:rPr lang="zh-CN" altLang="en-US"/>
              <a:t>发现相同的</a:t>
            </a:r>
            <a:r>
              <a:rPr lang="en-US" altLang="zh-CN"/>
              <a:t>resizing</a:t>
            </a:r>
            <a:r>
              <a:rPr lang="zh-CN" altLang="en-US"/>
              <a:t>必要性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resizing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5" name="图片 4" descr="截屏2022-12-02 18.00.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" y="813435"/>
            <a:ext cx="6922135" cy="5003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88175" y="996315"/>
            <a:ext cx="4754880" cy="47999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FID resizing</a:t>
            </a:r>
            <a:r>
              <a:rPr lang="zh-CN" altLang="en-US"/>
              <a:t>保持不变；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style GAN</a:t>
            </a:r>
            <a:r>
              <a:rPr lang="zh-CN" altLang="en-US"/>
              <a:t>使用不同的</a:t>
            </a:r>
            <a:r>
              <a:rPr lang="en-US" altLang="zh-CN"/>
              <a:t>resizing</a:t>
            </a:r>
            <a:r>
              <a:rPr lang="zh-CN" altLang="en-US"/>
              <a:t>方案，</a:t>
            </a:r>
            <a:endParaRPr lang="zh-CN" altLang="en-US"/>
          </a:p>
          <a:p>
            <a:pPr algn="l"/>
            <a:r>
              <a:rPr lang="zh-CN" altLang="en-US"/>
              <a:t>做三次实验</a:t>
            </a:r>
            <a:endParaRPr lang="zh-CN" altLang="en-US"/>
          </a:p>
          <a:p>
            <a:pPr algn="l"/>
            <a:r>
              <a:rPr lang="en-US" altLang="zh-CN"/>
              <a:t>PIL</a:t>
            </a:r>
            <a:r>
              <a:rPr lang="zh-CN" altLang="en-US"/>
              <a:t>波动大；且</a:t>
            </a:r>
            <a:r>
              <a:rPr lang="en-US" altLang="zh-CN"/>
              <a:t>FID</a:t>
            </a:r>
            <a:r>
              <a:rPr lang="zh-CN" altLang="en-US"/>
              <a:t>指标相对于其他要搞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定性：使用叠放的降采样函数</a:t>
            </a:r>
            <a:endParaRPr lang="zh-CN" altLang="en-US"/>
          </a:p>
          <a:p>
            <a:pPr algn="l"/>
            <a:r>
              <a:rPr lang="zh-CN" altLang="en-US"/>
              <a:t>产生一个带有视觉伪影的训练分布，</a:t>
            </a:r>
            <a:endParaRPr lang="zh-CN" altLang="en-US"/>
          </a:p>
          <a:p>
            <a:pPr algn="l"/>
            <a:r>
              <a:rPr lang="zh-CN" altLang="en-US"/>
              <a:t>供生成模型模拟，</a:t>
            </a:r>
            <a:endParaRPr lang="zh-CN" altLang="en-US"/>
          </a:p>
          <a:p>
            <a:pPr algn="l"/>
            <a:r>
              <a:rPr lang="zh-CN" altLang="en-US"/>
              <a:t>这可能与我们希望建模的自然视觉数据不同。</a:t>
            </a:r>
            <a:endParaRPr lang="zh-CN" altLang="en-US"/>
          </a:p>
          <a:p>
            <a:pPr algn="l"/>
            <a:r>
              <a:rPr lang="zh-CN" altLang="en-US"/>
              <a:t>—说他们产生的分布可能不是我们想要的分布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定量：抗混叠更好地保留了原始图像中的信号</a:t>
            </a:r>
            <a:endParaRPr lang="zh-CN" altLang="en-US"/>
          </a:p>
          <a:p>
            <a:pPr algn="l"/>
            <a:r>
              <a:rPr lang="zh-CN" altLang="en-US"/>
              <a:t>我们假设，</a:t>
            </a:r>
            <a:endParaRPr lang="zh-CN" altLang="en-US"/>
          </a:p>
          <a:p>
            <a:pPr algn="l"/>
            <a:r>
              <a:rPr lang="zh-CN" altLang="en-US"/>
              <a:t>从原始输入中保留更多的信息</a:t>
            </a:r>
            <a:endParaRPr lang="zh-CN" altLang="en-US"/>
          </a:p>
          <a:p>
            <a:pPr algn="l"/>
            <a:r>
              <a:rPr lang="zh-CN" altLang="en-US"/>
              <a:t>实际上会产生更难建模的分布。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JPEG during evaluation.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6762750" y="535305"/>
            <a:ext cx="309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3" name="图片 2" descr="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" y="763905"/>
            <a:ext cx="6783705" cy="5498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29550" y="3411855"/>
            <a:ext cx="3294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发现resizing越小；</a:t>
            </a:r>
            <a:endParaRPr lang="zh-CN" altLang="en-US"/>
          </a:p>
          <a:p>
            <a:pPr algn="l"/>
            <a:r>
              <a:rPr lang="zh-CN" altLang="en-US"/>
              <a:t>JPEG压缩质量影响指标越严重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5808345" y="1723390"/>
            <a:ext cx="6189980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我们将FID绘制为JPEG压缩的函数，应用于StyleGAN2</a:t>
            </a:r>
            <a:endParaRPr lang="zh-CN" altLang="en-US"/>
          </a:p>
          <a:p>
            <a:pPr algn="l"/>
            <a:r>
              <a:rPr lang="zh-CN" altLang="en-US"/>
              <a:t>在LSUN Churches（左）和FFHQ（右）上训练，分辨率为</a:t>
            </a:r>
            <a:endParaRPr lang="zh-CN" altLang="en-US"/>
          </a:p>
          <a:p>
            <a:pPr algn="l"/>
            <a:r>
              <a:rPr lang="zh-CN" altLang="en-US"/>
              <a:t>256×256</a:t>
            </a:r>
            <a:endParaRPr lang="zh-CN" altLang="en-US"/>
          </a:p>
          <a:p>
            <a:pPr algn="l"/>
            <a:r>
              <a:rPr lang="zh-CN" altLang="en-US"/>
              <a:t>蓝色虚线显示了当生成的图像被量化为</a:t>
            </a:r>
            <a:endParaRPr lang="zh-CN" altLang="en-US"/>
          </a:p>
          <a:p>
            <a:pPr algn="l"/>
            <a:r>
              <a:rPr lang="zh-CN" altLang="en-US"/>
              <a:t>8位无符号整数（PNG）无损压缩时的FID。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当使用JPEG-75数据集</a:t>
            </a:r>
            <a:r>
              <a:rPr lang="zh-CN" altLang="en-US"/>
              <a:t>图像（左）进行训练时，</a:t>
            </a:r>
            <a:endParaRPr lang="zh-CN" altLang="en-US"/>
          </a:p>
          <a:p>
            <a:pPr algn="l"/>
            <a:r>
              <a:rPr lang="zh-CN" altLang="en-US"/>
              <a:t>应用有损压缩显然，</a:t>
            </a:r>
            <a:endParaRPr lang="zh-CN" altLang="en-US"/>
          </a:p>
          <a:p>
            <a:pPr algn="l"/>
            <a:r>
              <a:rPr lang="zh-CN" altLang="en-US"/>
              <a:t>它在很大程度上提高了FID分数（4.00→3.48）。</a:t>
            </a:r>
            <a:endParaRPr lang="zh-CN" altLang="en-US"/>
          </a:p>
          <a:p>
            <a:pPr algn="l"/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上面FFHQ数据集</a:t>
            </a:r>
            <a:r>
              <a:rPr lang="zh-CN" altLang="en-US"/>
              <a:t>，</a:t>
            </a:r>
            <a:endParaRPr lang="zh-CN" altLang="en-US"/>
          </a:p>
          <a:p>
            <a:pPr algn="l"/>
            <a:r>
              <a:rPr lang="zh-CN" altLang="en-US"/>
              <a:t>与未压缩的PNG文件做对比。</a:t>
            </a:r>
            <a:endParaRPr lang="zh-CN" altLang="en-US"/>
          </a:p>
          <a:p>
            <a:pPr algn="l"/>
            <a:r>
              <a:rPr lang="zh-CN" altLang="en-US"/>
              <a:t>任何额外的压缩都只会单调地增加FID分数（图8右图）。</a:t>
            </a:r>
            <a:endParaRPr lang="zh-CN" altLang="en-US"/>
          </a:p>
          <a:p>
            <a:pPr algn="l"/>
            <a:r>
              <a:rPr lang="zh-CN" altLang="en-US"/>
              <a:t>这是意料之中的 ，会从生成器生成的文件，删掉一些信息。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3" name="图片 2" descr="LSUN - Outdoor Church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335" y="889000"/>
            <a:ext cx="5143500" cy="5080000"/>
          </a:xfrm>
          <a:prstGeom prst="rect">
            <a:avLst/>
          </a:prstGeom>
        </p:spPr>
      </p:pic>
      <p:sp>
        <p:nvSpPr>
          <p:cNvPr id="4" name="PA_MH_Entry_1"/>
          <p:cNvSpPr/>
          <p:nvPr>
            <p:custDataLst>
              <p:tags r:id="rId9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0000"/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JPEG on training images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652520" y="2456180"/>
            <a:ext cx="5195570" cy="8712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43000" y="4524375"/>
            <a:ext cx="102139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参考文献：G. Parmar, R. Zhang and J. Zhu, "On Aliased Resizing and Surprising Subtleties in GAN Evaluation," in 2022 IEEE/CVF Conference on Computer Vision and Pattern Recognition (CVPR), New Orleans, LA, USA, 2022 pp. 11400-11410.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02678" y="2350389"/>
            <a:ext cx="1044178" cy="1008063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spc="0" dirty="0">
                <a:solidFill>
                  <a:srgbClr val="20517C"/>
                </a:solidFill>
              </a:rPr>
              <a:t>01</a:t>
            </a:r>
            <a:endParaRPr lang="en-US" altLang="zh-CN" spc="0" dirty="0">
              <a:solidFill>
                <a:srgbClr val="20517C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3" y="3700452"/>
            <a:ext cx="1891640" cy="496824"/>
          </a:xfrm>
        </p:spPr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98215" y="4197350"/>
            <a:ext cx="5195570" cy="8712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背景介绍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416560" y="779780"/>
            <a:ext cx="11384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1.</a:t>
            </a:r>
            <a:r>
              <a:rPr lang="zh-CN" altLang="en-US"/>
              <a:t>定义：GAN（Generative Adversarial Networks）从其名字可以看出，是一种生成式的，对抗网络。</a:t>
            </a:r>
            <a:endParaRPr lang="zh-CN" altLang="en-US"/>
          </a:p>
          <a:p>
            <a:pPr algn="l"/>
            <a:r>
              <a:rPr lang="zh-CN" altLang="en-US"/>
              <a:t>就是通过对抗的方式，去学习数据分布的生成式模型。对抗，指的是生成网络和判别网络的互相对抗。</a:t>
            </a:r>
            <a:endParaRPr lang="zh-CN" altLang="en-US"/>
          </a:p>
          <a:p>
            <a:pPr algn="l"/>
            <a:r>
              <a:rPr lang="zh-CN" altLang="en-US"/>
              <a:t>生成网络尽可能生成逼真样本，判别网络则尽可能去判别该样本是真实样本，还是生成的假样本。示意图如下：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085" y="1719580"/>
            <a:ext cx="5502910" cy="1697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1435" y="3530600"/>
            <a:ext cx="6505575" cy="500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5815" y="5012690"/>
            <a:ext cx="100761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把最优判别器代入上述目标函数，可以进一步求出在最优判别器下，生成器的目标函数等价于优化 </a:t>
            </a:r>
            <a:endParaRPr lang="zh-CN" altLang="en-US"/>
          </a:p>
          <a:p>
            <a:pPr algn="l"/>
            <a:r>
              <a:rPr lang="zh-CN" altLang="en-US"/>
              <a:t>Pdata(x) , Pg(x) 的 JS 散度（JSD, Jenson Shannon Divergence）。 </a:t>
            </a:r>
            <a:endParaRPr lang="zh-CN" altLang="en-US"/>
          </a:p>
          <a:p>
            <a:pPr algn="l"/>
            <a:r>
              <a:rPr lang="zh-CN" altLang="en-US"/>
              <a:t>可以证明，当 G，D 二者的 capacity 足够时，模型会收敛，二者将达到纳什均衡。</a:t>
            </a:r>
            <a:endParaRPr lang="zh-CN" altLang="en-US"/>
          </a:p>
          <a:p>
            <a:pPr algn="l"/>
            <a:r>
              <a:rPr lang="zh-CN" altLang="en-US"/>
              <a:t>此时， Pdata(x)=Pg(x)，判别器不论是对于 Pdata(x) 还是 Pg(x) 中采样的样本，</a:t>
            </a:r>
            <a:endParaRPr lang="zh-CN" altLang="en-US"/>
          </a:p>
          <a:p>
            <a:pPr algn="l"/>
            <a:r>
              <a:rPr lang="zh-CN" altLang="en-US"/>
              <a:t>其预测概率均为 1/2，即生成样本与真实样本达到了难以区分的地步。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8830" y="4144645"/>
            <a:ext cx="215265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style-GAN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" name="文本框 1"/>
          <p:cNvSpPr txBox="1"/>
          <p:nvPr/>
        </p:nvSpPr>
        <p:spPr>
          <a:xfrm>
            <a:off x="532130" y="718185"/>
            <a:ext cx="6304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潜在因子 z 仅作为深度网络第一个层的输入。</a:t>
            </a:r>
            <a:endParaRPr lang="zh-CN" altLang="en-US"/>
          </a:p>
          <a:p>
            <a:pPr algn="l"/>
            <a:r>
              <a:rPr lang="zh-CN" altLang="en-US"/>
              <a:t>我们可能认为，随着网络的深入，z 的作用会逐渐消失。</a:t>
            </a:r>
            <a:endParaRPr lang="zh-CN" altLang="en-US"/>
          </a:p>
          <a:p>
            <a:pPr algn="l"/>
            <a:r>
              <a:rPr lang="zh-CN" altLang="en-US"/>
              <a:t>而</a:t>
            </a:r>
            <a:r>
              <a:rPr lang="en-US" altLang="zh-CN"/>
              <a:t>style-GAN</a:t>
            </a:r>
            <a:r>
              <a:rPr lang="zh-CN" altLang="en-US"/>
              <a:t>使用单独学得的仿射运算 A 在每一层中转换 w。</a:t>
            </a:r>
            <a:endParaRPr lang="zh-CN" altLang="en-US"/>
          </a:p>
          <a:p>
            <a:pPr algn="l"/>
            <a:r>
              <a:rPr lang="zh-CN" altLang="en-US"/>
              <a:t>转换后的 w 将作为风格信息作用于空间数据。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1025" y="5182870"/>
            <a:ext cx="104635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如下图所示，我们使用生成图像「source B」的潜在因子得到粗糙空间分辨率（4×4 到 8×8）的风格，</a:t>
            </a:r>
            <a:endParaRPr lang="zh-CN" altLang="en-US"/>
          </a:p>
          <a:p>
            <a:pPr algn="l"/>
            <a:r>
              <a:rPr lang="zh-CN" altLang="en-US"/>
              <a:t>使用「source A」的潜在因子得到精细空间分辨率的风格。</a:t>
            </a:r>
            <a:endParaRPr lang="zh-CN" altLang="en-US"/>
          </a:p>
          <a:p>
            <a:pPr algn="l"/>
            <a:r>
              <a:rPr lang="zh-CN" altLang="en-US"/>
              <a:t>因此，生成的图像具备 source B 的高级风格，如姿势、发型、脸型和眼镜，</a:t>
            </a:r>
            <a:endParaRPr lang="zh-CN" altLang="en-US"/>
          </a:p>
          <a:p>
            <a:pPr algn="l"/>
            <a:r>
              <a:rPr lang="zh-CN" altLang="en-US"/>
              <a:t>而生成图像中的所有颜色（眼睛、头发、光线）和更精细的人脸特征则来自 source A。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765" y="1905000"/>
            <a:ext cx="4959985" cy="3164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评估模型</a:t>
            </a:r>
            <a:r>
              <a:rPr lang="en-US" altLang="zh-CN"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</a:t>
            </a:r>
            <a:endParaRPr lang="en-US" altLang="zh-CN"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1071880" y="2561590"/>
            <a:ext cx="551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FID</a:t>
            </a:r>
            <a:endParaRPr lang="en-US" altLang="zh-CN"/>
          </a:p>
          <a:p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595120" y="1931670"/>
            <a:ext cx="82854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FID（Fréchet Inception Distance）是一种衡量生成模型质量的指标，</a:t>
            </a:r>
            <a:endParaRPr lang="zh-CN" altLang="en-US"/>
          </a:p>
          <a:p>
            <a:pPr algn="l"/>
            <a:r>
              <a:rPr lang="zh-CN" altLang="en-US"/>
              <a:t>用于比较生成的图像与真实图像之间的差异。</a:t>
            </a:r>
            <a:endParaRPr lang="zh-CN" altLang="en-US"/>
          </a:p>
          <a:p>
            <a:pPr algn="l"/>
            <a:r>
              <a:rPr lang="zh-CN" altLang="en-US"/>
              <a:t>它通过计算生成的图像和真实图像的Inception模型的特征向量之间的Fréchet距离</a:t>
            </a:r>
            <a:endParaRPr lang="zh-CN" altLang="en-US"/>
          </a:p>
          <a:p>
            <a:pPr algn="l"/>
            <a:r>
              <a:rPr lang="zh-CN" altLang="en-US"/>
              <a:t>来实现这一目的：</a:t>
            </a:r>
            <a:r>
              <a:rPr lang="zh-CN" altLang="en-US">
                <a:sym typeface="+mn-ea"/>
              </a:rPr>
              <a:t>使用高斯模型对特征空间进行建模，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根据高斯模型的均值和协方差来进行距离计算。具体公式如下：</a:t>
            </a:r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FID指标越小，说明生成的图像与真实图像越相似，生成模型的质量越高。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23060" y="4538345"/>
            <a:ext cx="24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880" y="3455035"/>
            <a:ext cx="8519795" cy="645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 Net-V3网络</a:t>
            </a:r>
            <a:endParaRPr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" name="文本框 6"/>
          <p:cNvSpPr txBox="1"/>
          <p:nvPr/>
        </p:nvSpPr>
        <p:spPr>
          <a:xfrm>
            <a:off x="288290" y="742950"/>
            <a:ext cx="97078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GoogLeNet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增加网络深度和宽度的同时减少参数，Inception就是在这样的情况下应运而生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GoogLeNet一共22层，它没有全连接层。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基本思想是：图像中的关键信息可以在不同的细节层次上获得。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每个原始Inception模块由previous layer、并行处理层及filter concatenation层组成，如图所示。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并行处理层包含4个分支，即1*1卷积分支，3*3卷积分支，5*5卷积分支和3*3最大池化分支。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一个关于原始Inception模块的最大问题是，5*5卷积分支即使采用中等规模的卷积核个数，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在计算代价上也可能是无法承受的。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这个问题在混合池化层之后会更为突出，很快的出现计算量的暴涨。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660" y="3430270"/>
            <a:ext cx="6289040" cy="311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 Net-V3网络</a:t>
            </a:r>
            <a:endParaRPr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288290" y="3049905"/>
            <a:ext cx="1085723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/>
              <a:t>inception v1 使用稀疏连接代替全连接和卷积操作，同时引入1*1的卷机核来进一步减少参数个数</a:t>
            </a:r>
            <a:endParaRPr lang="zh-CN" altLang="en-US"/>
          </a:p>
          <a:p>
            <a:pPr algn="l"/>
            <a:r>
              <a:rPr lang="zh-CN" altLang="en-US"/>
              <a:t>inception v2增加BN操作Batch Normalization由于在网络的每一层的输入发生变化后，</a:t>
            </a:r>
            <a:endParaRPr lang="zh-CN" altLang="en-US"/>
          </a:p>
          <a:p>
            <a:pPr algn="l"/>
            <a:r>
              <a:rPr lang="zh-CN" altLang="en-US"/>
              <a:t>就会使得每一层的内部参数要不断适应新的分布，这一现象称为内部协移（Internal Covariate Shift），</a:t>
            </a:r>
            <a:endParaRPr lang="zh-CN" altLang="en-US"/>
          </a:p>
          <a:p>
            <a:pPr algn="l"/>
            <a:r>
              <a:rPr lang="zh-CN" altLang="en-US"/>
              <a:t>为了减少这样的现象的出现，需要对每一层的输入归一化。</a:t>
            </a:r>
            <a:endParaRPr lang="zh-CN" altLang="en-US"/>
          </a:p>
          <a:p>
            <a:pPr algn="l"/>
            <a:r>
              <a:rPr lang="zh-CN" altLang="en-US"/>
              <a:t>inception v3提出四条设计原则，</a:t>
            </a:r>
            <a:endParaRPr lang="zh-CN" altLang="en-US"/>
          </a:p>
          <a:p>
            <a:pPr algn="l"/>
            <a:r>
              <a:rPr lang="zh-CN" altLang="en-US"/>
              <a:t>1/在网络的浅层不能对特征过多降维，这样会带来较多的特征损失</a:t>
            </a:r>
            <a:endParaRPr lang="zh-CN" altLang="en-US"/>
          </a:p>
          <a:p>
            <a:pPr algn="l"/>
            <a:r>
              <a:rPr lang="zh-CN" altLang="en-US"/>
              <a:t>2/原含义是说增加特征的维度，能够加快训练速度，更容易收敛，</a:t>
            </a:r>
            <a:endParaRPr lang="zh-CN" altLang="en-US"/>
          </a:p>
          <a:p>
            <a:pPr algn="l"/>
            <a:r>
              <a:rPr lang="zh-CN" altLang="en-US"/>
              <a:t>实际上是指在最后的分类层之前，增加特征维度，生成高维稀疏特征。</a:t>
            </a:r>
            <a:endParaRPr lang="zh-CN" altLang="en-US"/>
          </a:p>
          <a:p>
            <a:pPr algn="l"/>
            <a:r>
              <a:rPr lang="zh-CN" altLang="en-US"/>
              <a:t>3/在低维Embedding中进行空间上的聚合，不会对模型的表征能力上造成较大影响，</a:t>
            </a:r>
            <a:endParaRPr lang="zh-CN" altLang="en-US"/>
          </a:p>
          <a:p>
            <a:pPr algn="l"/>
            <a:r>
              <a:rPr lang="zh-CN" altLang="en-US"/>
              <a:t>这部分主要解释 1 × 1 的作用， 1 × 1 卷积会进行空间上的聚合，减少参数，这样做不会带来较大的损失。</a:t>
            </a:r>
            <a:endParaRPr lang="zh-CN" altLang="en-US"/>
          </a:p>
          <a:p>
            <a:pPr algn="l"/>
            <a:r>
              <a:rPr lang="zh-CN" altLang="en-US"/>
              <a:t>4/平衡宽度和深度，需要同时考虑。</a:t>
            </a:r>
            <a:endParaRPr lang="zh-CN" altLang="en-US"/>
          </a:p>
          <a:p>
            <a:pPr algn="l"/>
            <a:r>
              <a:rPr lang="zh-CN" altLang="en-US"/>
              <a:t>如何分解大卷积核。重新思考训练过程中辅助分类器作用，简化网络结构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1860" y="558800"/>
            <a:ext cx="527685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PA_椭圆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42738" y="6432550"/>
            <a:ext cx="406400" cy="407988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PA_MH_Number_1"/>
          <p:cNvSpPr/>
          <p:nvPr>
            <p:custDataLst>
              <p:tags r:id="rId3"/>
            </p:custDataLst>
          </p:nvPr>
        </p:nvSpPr>
        <p:spPr>
          <a:xfrm>
            <a:off x="33338" y="34925"/>
            <a:ext cx="498475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PA_MH_Entry_1"/>
          <p:cNvSpPr/>
          <p:nvPr>
            <p:custDataLst>
              <p:tags r:id="rId4"/>
            </p:custDataLst>
          </p:nvPr>
        </p:nvSpPr>
        <p:spPr>
          <a:xfrm>
            <a:off x="581025" y="34925"/>
            <a:ext cx="4027488" cy="50006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400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 Net-V3网络</a:t>
            </a:r>
            <a:endParaRPr sz="2400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PA_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42113"/>
            <a:ext cx="11688763" cy="9842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PA_椭圆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8" name="PA_椭圆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581025" y="4533900"/>
            <a:ext cx="97967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在网络的最后几层，通常称为全连接层（fully connected layer），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在它之后是一个softmax层来做出预测，这些分支所做的就是通过隐藏层来做出预测，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所以这其实是一个softmax输出。这是另一条分支（绿色笔记），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它也包含了一个隐藏层，通过一些全连接层，然后有一个softmax层来预测，输出结果的标签。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这个可以看做Inception网络的一个细节，它确保了即便是隐藏单元和中间层也参与了特征计算，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它们也能预测图片的分类。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在Inception网络中，起到一种调整的效果，并且能防止网络发生过拟合。</a:t>
            </a:r>
            <a:endParaRPr lang="zh-CN" altLang="en-US"/>
          </a:p>
          <a:p>
            <a:pPr algn="l"/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6535" y="556895"/>
            <a:ext cx="6667500" cy="375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0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02.xml><?xml version="1.0" encoding="utf-8"?>
<p:tagLst xmlns:p="http://schemas.openxmlformats.org/presentationml/2006/main">
  <p:tag name="PA" val="v3.0.1"/>
</p:tagLst>
</file>

<file path=ppt/tags/tag103.xml><?xml version="1.0" encoding="utf-8"?>
<p:tagLst xmlns:p="http://schemas.openxmlformats.org/presentationml/2006/main">
  <p:tag name="PA" val="v3.0.1"/>
</p:tagLst>
</file>

<file path=ppt/tags/tag104.xml><?xml version="1.0" encoding="utf-8"?>
<p:tagLst xmlns:p="http://schemas.openxmlformats.org/presentationml/2006/main">
  <p:tag name="PA" val="v3.0.1"/>
</p:tagLst>
</file>

<file path=ppt/tags/tag105.xml><?xml version="1.0" encoding="utf-8"?>
<p:tagLst xmlns:p="http://schemas.openxmlformats.org/presentationml/2006/main">
  <p:tag name="PA" val="v3.0.1"/>
</p:tagLst>
</file>

<file path=ppt/tags/tag106.xml><?xml version="1.0" encoding="utf-8"?>
<p:tagLst xmlns:p="http://schemas.openxmlformats.org/presentationml/2006/main">
  <p:tag name="PA" val="v3.0.1"/>
</p:tagLst>
</file>

<file path=ppt/tags/tag107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0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09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3.0.1"/>
</p:tagLst>
</file>

<file path=ppt/tags/tag111.xml><?xml version="1.0" encoding="utf-8"?>
<p:tagLst xmlns:p="http://schemas.openxmlformats.org/presentationml/2006/main">
  <p:tag name="PA" val="v3.0.1"/>
</p:tagLst>
</file>

<file path=ppt/tags/tag112.xml><?xml version="1.0" encoding="utf-8"?>
<p:tagLst xmlns:p="http://schemas.openxmlformats.org/presentationml/2006/main">
  <p:tag name="PA" val="v3.0.1"/>
</p:tagLst>
</file>

<file path=ppt/tags/tag113.xml><?xml version="1.0" encoding="utf-8"?>
<p:tagLst xmlns:p="http://schemas.openxmlformats.org/presentationml/2006/main">
  <p:tag name="PA" val="v3.0.1"/>
</p:tagLst>
</file>

<file path=ppt/tags/tag11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1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16.xml><?xml version="1.0" encoding="utf-8"?>
<p:tagLst xmlns:p="http://schemas.openxmlformats.org/presentationml/2006/main">
  <p:tag name="PA" val="v3.0.1"/>
</p:tagLst>
</file>

<file path=ppt/tags/tag117.xml><?xml version="1.0" encoding="utf-8"?>
<p:tagLst xmlns:p="http://schemas.openxmlformats.org/presentationml/2006/main">
  <p:tag name="PA" val="v3.0.1"/>
</p:tagLst>
</file>

<file path=ppt/tags/tag118.xml><?xml version="1.0" encoding="utf-8"?>
<p:tagLst xmlns:p="http://schemas.openxmlformats.org/presentationml/2006/main">
  <p:tag name="PA" val="v3.0.1"/>
</p:tagLst>
</file>

<file path=ppt/tags/tag119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3.0.1"/>
</p:tagLst>
</file>

<file path=ppt/tags/tag121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2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23.xml><?xml version="1.0" encoding="utf-8"?>
<p:tagLst xmlns:p="http://schemas.openxmlformats.org/presentationml/2006/main">
  <p:tag name="PA" val="v3.0.1"/>
</p:tagLst>
</file>

<file path=ppt/tags/tag124.xml><?xml version="1.0" encoding="utf-8"?>
<p:tagLst xmlns:p="http://schemas.openxmlformats.org/presentationml/2006/main">
  <p:tag name="PA" val="v3.0.1"/>
</p:tagLst>
</file>

<file path=ppt/tags/tag125.xml><?xml version="1.0" encoding="utf-8"?>
<p:tagLst xmlns:p="http://schemas.openxmlformats.org/presentationml/2006/main">
  <p:tag name="PA" val="v3.0.1"/>
</p:tagLst>
</file>

<file path=ppt/tags/tag126.xml><?xml version="1.0" encoding="utf-8"?>
<p:tagLst xmlns:p="http://schemas.openxmlformats.org/presentationml/2006/main">
  <p:tag name="PA" val="v3.0.1"/>
</p:tagLst>
</file>

<file path=ppt/tags/tag127.xml><?xml version="1.0" encoding="utf-8"?>
<p:tagLst xmlns:p="http://schemas.openxmlformats.org/presentationml/2006/main">
  <p:tag name="PA" val="v3.0.1"/>
</p:tagLst>
</file>

<file path=ppt/tags/tag128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2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3.0.1"/>
</p:tagLst>
</file>

<file path=ppt/tags/tag131.xml><?xml version="1.0" encoding="utf-8"?>
<p:tagLst xmlns:p="http://schemas.openxmlformats.org/presentationml/2006/main">
  <p:tag name="PA" val="v3.0.1"/>
</p:tagLst>
</file>

<file path=ppt/tags/tag132.xml><?xml version="1.0" encoding="utf-8"?>
<p:tagLst xmlns:p="http://schemas.openxmlformats.org/presentationml/2006/main">
  <p:tag name="PA" val="v3.0.1"/>
</p:tagLst>
</file>

<file path=ppt/tags/tag133.xml><?xml version="1.0" encoding="utf-8"?>
<p:tagLst xmlns:p="http://schemas.openxmlformats.org/presentationml/2006/main">
  <p:tag name="PA" val="v3.0.1"/>
</p:tagLst>
</file>

<file path=ppt/tags/tag134.xml><?xml version="1.0" encoding="utf-8"?>
<p:tagLst xmlns:p="http://schemas.openxmlformats.org/presentationml/2006/main">
  <p:tag name="PA" val="v3.0.1"/>
</p:tagLst>
</file>

<file path=ppt/tags/tag135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3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37.xml><?xml version="1.0" encoding="utf-8"?>
<p:tagLst xmlns:p="http://schemas.openxmlformats.org/presentationml/2006/main">
  <p:tag name="PA" val="v3.0.1"/>
</p:tagLst>
</file>

<file path=ppt/tags/tag138.xml><?xml version="1.0" encoding="utf-8"?>
<p:tagLst xmlns:p="http://schemas.openxmlformats.org/presentationml/2006/main">
  <p:tag name="PA" val="v3.0.1"/>
</p:tagLst>
</file>

<file path=ppt/tags/tag139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PA" val="v3.0.1"/>
</p:tagLst>
</file>

<file path=ppt/tags/tag141.xml><?xml version="1.0" encoding="utf-8"?>
<p:tagLst xmlns:p="http://schemas.openxmlformats.org/presentationml/2006/main">
  <p:tag name="PA" val="v3.0.1"/>
</p:tagLst>
</file>

<file path=ppt/tags/tag142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4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44.xml><?xml version="1.0" encoding="utf-8"?>
<p:tagLst xmlns:p="http://schemas.openxmlformats.org/presentationml/2006/main">
  <p:tag name="PA" val="v3.0.1"/>
</p:tagLst>
</file>

<file path=ppt/tags/tag145.xml><?xml version="1.0" encoding="utf-8"?>
<p:tagLst xmlns:p="http://schemas.openxmlformats.org/presentationml/2006/main">
  <p:tag name="PA" val="v3.0.1"/>
</p:tagLst>
</file>

<file path=ppt/tags/tag146.xml><?xml version="1.0" encoding="utf-8"?>
<p:tagLst xmlns:p="http://schemas.openxmlformats.org/presentationml/2006/main">
  <p:tag name="PA" val="v3.0.1"/>
</p:tagLst>
</file>

<file path=ppt/tags/tag147.xml><?xml version="1.0" encoding="utf-8"?>
<p:tagLst xmlns:p="http://schemas.openxmlformats.org/presentationml/2006/main">
  <p:tag name="PA" val="v3.0.1"/>
</p:tagLst>
</file>

<file path=ppt/tags/tag148.xml><?xml version="1.0" encoding="utf-8"?>
<p:tagLst xmlns:p="http://schemas.openxmlformats.org/presentationml/2006/main">
  <p:tag name="PA" val="v3.0.1"/>
</p:tagLst>
</file>

<file path=ppt/tags/tag149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51.xml><?xml version="1.0" encoding="utf-8"?>
<p:tagLst xmlns:p="http://schemas.openxmlformats.org/presentationml/2006/main">
  <p:tag name="PA" val="v3.0.1"/>
</p:tagLst>
</file>

<file path=ppt/tags/tag152.xml><?xml version="1.0" encoding="utf-8"?>
<p:tagLst xmlns:p="http://schemas.openxmlformats.org/presentationml/2006/main">
  <p:tag name="PA" val="v3.0.1"/>
</p:tagLst>
</file>

<file path=ppt/tags/tag153.xml><?xml version="1.0" encoding="utf-8"?>
<p:tagLst xmlns:p="http://schemas.openxmlformats.org/presentationml/2006/main">
  <p:tag name="PA" val="v3.0.1"/>
</p:tagLst>
</file>

<file path=ppt/tags/tag154.xml><?xml version="1.0" encoding="utf-8"?>
<p:tagLst xmlns:p="http://schemas.openxmlformats.org/presentationml/2006/main">
  <p:tag name="PA" val="v3.0.1"/>
</p:tagLst>
</file>

<file path=ppt/tags/tag155.xml><?xml version="1.0" encoding="utf-8"?>
<p:tagLst xmlns:p="http://schemas.openxmlformats.org/presentationml/2006/main">
  <p:tag name="PA" val="v3.0.1"/>
</p:tagLst>
</file>

<file path=ppt/tags/tag156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5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58.xml><?xml version="1.0" encoding="utf-8"?>
<p:tagLst xmlns:p="http://schemas.openxmlformats.org/presentationml/2006/main">
  <p:tag name="PA" val="v3.0.1"/>
</p:tagLst>
</file>

<file path=ppt/tags/tag159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3.0.1"/>
</p:tagLst>
</file>

<file path=ppt/tags/tag161.xml><?xml version="1.0" encoding="utf-8"?>
<p:tagLst xmlns:p="http://schemas.openxmlformats.org/presentationml/2006/main">
  <p:tag name="PA" val="v3.0.1"/>
</p:tagLst>
</file>

<file path=ppt/tags/tag162.xml><?xml version="1.0" encoding="utf-8"?>
<p:tagLst xmlns:p="http://schemas.openxmlformats.org/presentationml/2006/main">
  <p:tag name="PA" val="v3.0.1"/>
</p:tagLst>
</file>

<file path=ppt/tags/tag163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6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65.xml><?xml version="1.0" encoding="utf-8"?>
<p:tagLst xmlns:p="http://schemas.openxmlformats.org/presentationml/2006/main">
  <p:tag name="PA" val="v3.0.1"/>
</p:tagLst>
</file>

<file path=ppt/tags/tag166.xml><?xml version="1.0" encoding="utf-8"?>
<p:tagLst xmlns:p="http://schemas.openxmlformats.org/presentationml/2006/main">
  <p:tag name="PA" val="v3.0.1"/>
</p:tagLst>
</file>

<file path=ppt/tags/tag167.xml><?xml version="1.0" encoding="utf-8"?>
<p:tagLst xmlns:p="http://schemas.openxmlformats.org/presentationml/2006/main">
  <p:tag name="PA" val="v3.0.1"/>
</p:tagLst>
</file>

<file path=ppt/tags/tag168.xml><?xml version="1.0" encoding="utf-8"?>
<p:tagLst xmlns:p="http://schemas.openxmlformats.org/presentationml/2006/main">
  <p:tag name="PA" val="v3.0.1"/>
</p:tagLst>
</file>

<file path=ppt/tags/tag169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7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72.xml><?xml version="1.0" encoding="utf-8"?>
<p:tagLst xmlns:p="http://schemas.openxmlformats.org/presentationml/2006/main">
  <p:tag name="PA" val="v3.0.1"/>
</p:tagLst>
</file>

<file path=ppt/tags/tag173.xml><?xml version="1.0" encoding="utf-8"?>
<p:tagLst xmlns:p="http://schemas.openxmlformats.org/presentationml/2006/main">
  <p:tag name="PA" val="v3.0.1"/>
</p:tagLst>
</file>

<file path=ppt/tags/tag174.xml><?xml version="1.0" encoding="utf-8"?>
<p:tagLst xmlns:p="http://schemas.openxmlformats.org/presentationml/2006/main">
  <p:tag name="PA" val="v3.0.1"/>
</p:tagLst>
</file>

<file path=ppt/tags/tag175.xml><?xml version="1.0" encoding="utf-8"?>
<p:tagLst xmlns:p="http://schemas.openxmlformats.org/presentationml/2006/main">
  <p:tag name="PA" val="v3.0.1"/>
</p:tagLst>
</file>

<file path=ppt/tags/tag176.xml><?xml version="1.0" encoding="utf-8"?>
<p:tagLst xmlns:p="http://schemas.openxmlformats.org/presentationml/2006/main">
  <p:tag name="PA" val="v3.0.1"/>
</p:tagLst>
</file>

<file path=ppt/tags/tag177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7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79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PA" val="v3.0.1"/>
</p:tagLst>
</file>

<file path=ppt/tags/tag181.xml><?xml version="1.0" encoding="utf-8"?>
<p:tagLst xmlns:p="http://schemas.openxmlformats.org/presentationml/2006/main">
  <p:tag name="PA" val="v3.0.1"/>
</p:tagLst>
</file>

<file path=ppt/tags/tag182.xml><?xml version="1.0" encoding="utf-8"?>
<p:tagLst xmlns:p="http://schemas.openxmlformats.org/presentationml/2006/main">
  <p:tag name="PA" val="v3.0.1"/>
</p:tagLst>
</file>

<file path=ppt/tags/tag183.xml><?xml version="1.0" encoding="utf-8"?>
<p:tagLst xmlns:p="http://schemas.openxmlformats.org/presentationml/2006/main">
  <p:tag name="PA" val="v3.0.1"/>
</p:tagLst>
</file>

<file path=ppt/tags/tag18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8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86.xml><?xml version="1.0" encoding="utf-8"?>
<p:tagLst xmlns:p="http://schemas.openxmlformats.org/presentationml/2006/main">
  <p:tag name="PA" val="v3.0.1"/>
</p:tagLst>
</file>

<file path=ppt/tags/tag187.xml><?xml version="1.0" encoding="utf-8"?>
<p:tagLst xmlns:p="http://schemas.openxmlformats.org/presentationml/2006/main">
  <p:tag name="PA" val="v3.0.1"/>
</p:tagLst>
</file>

<file path=ppt/tags/tag188.xml><?xml version="1.0" encoding="utf-8"?>
<p:tagLst xmlns:p="http://schemas.openxmlformats.org/presentationml/2006/main">
  <p:tag name="PA" val="v3.0.1"/>
</p:tagLst>
</file>

<file path=ppt/tags/tag189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PA" val="v3.0.1"/>
</p:tagLst>
</file>

<file path=ppt/tags/tag191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9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193.xml><?xml version="1.0" encoding="utf-8"?>
<p:tagLst xmlns:p="http://schemas.openxmlformats.org/presentationml/2006/main">
  <p:tag name="PA" val="v3.0.1"/>
</p:tagLst>
</file>

<file path=ppt/tags/tag194.xml><?xml version="1.0" encoding="utf-8"?>
<p:tagLst xmlns:p="http://schemas.openxmlformats.org/presentationml/2006/main">
  <p:tag name="PA" val="v3.0.1"/>
</p:tagLst>
</file>

<file path=ppt/tags/tag195.xml><?xml version="1.0" encoding="utf-8"?>
<p:tagLst xmlns:p="http://schemas.openxmlformats.org/presentationml/2006/main">
  <p:tag name="PA" val="v3.0.1"/>
</p:tagLst>
</file>

<file path=ppt/tags/tag196.xml><?xml version="1.0" encoding="utf-8"?>
<p:tagLst xmlns:p="http://schemas.openxmlformats.org/presentationml/2006/main">
  <p:tag name="PA" val="v3.0.1"/>
</p:tagLst>
</file>

<file path=ppt/tags/tag197.xml><?xml version="1.0" encoding="utf-8"?>
<p:tagLst xmlns:p="http://schemas.openxmlformats.org/presentationml/2006/main">
  <p:tag name="PA" val="v3.0.1"/>
</p:tagLst>
</file>

<file path=ppt/tags/tag198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19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3.0.1"/>
</p:tagLst>
</file>

<file path=ppt/tags/tag201.xml><?xml version="1.0" encoding="utf-8"?>
<p:tagLst xmlns:p="http://schemas.openxmlformats.org/presentationml/2006/main">
  <p:tag name="PA" val="v3.0.1"/>
</p:tagLst>
</file>

<file path=ppt/tags/tag202.xml><?xml version="1.0" encoding="utf-8"?>
<p:tagLst xmlns:p="http://schemas.openxmlformats.org/presentationml/2006/main">
  <p:tag name="PA" val="v3.0.1"/>
</p:tagLst>
</file>

<file path=ppt/tags/tag20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204.xml><?xml version="1.0" encoding="utf-8"?>
<p:tagLst xmlns:p="http://schemas.openxmlformats.org/presentationml/2006/main">
  <p:tag name="KSO_WPP_MARK_KEY" val="cffc3d6b-abc4-4c41-89c4-5250c480ab91"/>
  <p:tag name="COMMONDATA" val="eyJoZGlkIjoiYmE5ZjgwNWQ2YTUzYmY5YTBhOWMwZjk2N2U3Y2NlY2M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3.0.1"/>
</p:tagLst>
</file>

<file path=ppt/tags/tag6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6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6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2"/>
  <p:tag name="PA" val="v3.0.1"/>
</p:tagLst>
</file>

<file path=ppt/tags/tag67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2"/>
  <p:tag name="PA" val="v3.0.1"/>
</p:tagLst>
</file>

<file path=ppt/tags/tag6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2"/>
  <p:tag name="PA" val="v3.0.1"/>
</p:tagLst>
</file>

<file path=ppt/tags/tag69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2"/>
  <p:tag name="PA" val="v3.0.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3.0.1"/>
</p:tagLst>
</file>

<file path=ppt/tags/tag71.xml><?xml version="1.0" encoding="utf-8"?>
<p:tagLst xmlns:p="http://schemas.openxmlformats.org/presentationml/2006/main">
  <p:tag name="PA" val="v3.0.1"/>
</p:tagLst>
</file>

<file path=ppt/tags/tag72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7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74.xml><?xml version="1.0" encoding="utf-8"?>
<p:tagLst xmlns:p="http://schemas.openxmlformats.org/presentationml/2006/main">
  <p:tag name="PA" val="v3.0.1"/>
</p:tagLst>
</file>

<file path=ppt/tags/tag75.xml><?xml version="1.0" encoding="utf-8"?>
<p:tagLst xmlns:p="http://schemas.openxmlformats.org/presentationml/2006/main">
  <p:tag name="PA" val="v3.0.1"/>
</p:tagLst>
</file>

<file path=ppt/tags/tag76.xml><?xml version="1.0" encoding="utf-8"?>
<p:tagLst xmlns:p="http://schemas.openxmlformats.org/presentationml/2006/main">
  <p:tag name="PA" val="v3.0.1"/>
</p:tagLst>
</file>

<file path=ppt/tags/tag77.xml><?xml version="1.0" encoding="utf-8"?>
<p:tagLst xmlns:p="http://schemas.openxmlformats.org/presentationml/2006/main">
  <p:tag name="PA" val="v3.0.1"/>
</p:tagLst>
</file>

<file path=ppt/tags/tag78.xml><?xml version="1.0" encoding="utf-8"?>
<p:tagLst xmlns:p="http://schemas.openxmlformats.org/presentationml/2006/main">
  <p:tag name="PA" val="v3.0.1"/>
</p:tagLst>
</file>

<file path=ppt/tags/tag79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81.xml><?xml version="1.0" encoding="utf-8"?>
<p:tagLst xmlns:p="http://schemas.openxmlformats.org/presentationml/2006/main">
  <p:tag name="PA" val="v3.0.1"/>
</p:tagLst>
</file>

<file path=ppt/tags/tag82.xml><?xml version="1.0" encoding="utf-8"?>
<p:tagLst xmlns:p="http://schemas.openxmlformats.org/presentationml/2006/main">
  <p:tag name="PA" val="v3.0.1"/>
</p:tagLst>
</file>

<file path=ppt/tags/tag83.xml><?xml version="1.0" encoding="utf-8"?>
<p:tagLst xmlns:p="http://schemas.openxmlformats.org/presentationml/2006/main">
  <p:tag name="PA" val="v3.0.1"/>
</p:tagLst>
</file>

<file path=ppt/tags/tag84.xml><?xml version="1.0" encoding="utf-8"?>
<p:tagLst xmlns:p="http://schemas.openxmlformats.org/presentationml/2006/main">
  <p:tag name="PA" val="v3.0.1"/>
</p:tagLst>
</file>

<file path=ppt/tags/tag85.xml><?xml version="1.0" encoding="utf-8"?>
<p:tagLst xmlns:p="http://schemas.openxmlformats.org/presentationml/2006/main">
  <p:tag name="PA" val="v3.0.1"/>
</p:tagLst>
</file>

<file path=ppt/tags/tag86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8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88.xml><?xml version="1.0" encoding="utf-8"?>
<p:tagLst xmlns:p="http://schemas.openxmlformats.org/presentationml/2006/main">
  <p:tag name="PA" val="v3.0.1"/>
</p:tagLst>
</file>

<file path=ppt/tags/tag89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3.0.1"/>
</p:tagLst>
</file>

<file path=ppt/tags/tag91.xml><?xml version="1.0" encoding="utf-8"?>
<p:tagLst xmlns:p="http://schemas.openxmlformats.org/presentationml/2006/main">
  <p:tag name="PA" val="v3.0.1"/>
</p:tagLst>
</file>

<file path=ppt/tags/tag92.xml><?xml version="1.0" encoding="utf-8"?>
<p:tagLst xmlns:p="http://schemas.openxmlformats.org/presentationml/2006/main">
  <p:tag name="PA" val="v3.0.1"/>
</p:tagLst>
</file>

<file path=ppt/tags/tag93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  <p:tag name="PA" val="v3.0.1"/>
</p:tagLst>
</file>

<file path=ppt/tags/tag9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  <p:tag name="PA" val="v3.0.1"/>
</p:tagLst>
</file>

<file path=ppt/tags/tag95.xml><?xml version="1.0" encoding="utf-8"?>
<p:tagLst xmlns:p="http://schemas.openxmlformats.org/presentationml/2006/main">
  <p:tag name="PA" val="v3.0.1"/>
</p:tagLst>
</file>

<file path=ppt/tags/tag96.xml><?xml version="1.0" encoding="utf-8"?>
<p:tagLst xmlns:p="http://schemas.openxmlformats.org/presentationml/2006/main">
  <p:tag name="PA" val="v3.0.1"/>
</p:tagLst>
</file>

<file path=ppt/tags/tag97.xml><?xml version="1.0" encoding="utf-8"?>
<p:tagLst xmlns:p="http://schemas.openxmlformats.org/presentationml/2006/main">
  <p:tag name="PA" val="v3.0.1"/>
</p:tagLst>
</file>

<file path=ppt/tags/tag98.xml><?xml version="1.0" encoding="utf-8"?>
<p:tagLst xmlns:p="http://schemas.openxmlformats.org/presentationml/2006/main">
  <p:tag name="PA" val="v3.0.1"/>
</p:tagLst>
</file>

<file path=ppt/tags/tag9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5126</Words>
  <Application>WPS 演示</Application>
  <PresentationFormat>宽屏</PresentationFormat>
  <Paragraphs>351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方正书宋_GBK</vt:lpstr>
      <vt:lpstr>Wingdings</vt:lpstr>
      <vt:lpstr>微软雅黑</vt:lpstr>
      <vt:lpstr>汉仪旗黑</vt:lpstr>
      <vt:lpstr>Wingdings</vt:lpstr>
      <vt:lpstr>Calibri</vt:lpstr>
      <vt:lpstr>Helvetica Neue</vt:lpstr>
      <vt:lpstr>宋体</vt:lpstr>
      <vt:lpstr>汉仪书宋二KW</vt:lpstr>
      <vt:lpstr>华文细黑</vt:lpstr>
      <vt:lpstr>黑体-简</vt:lpstr>
      <vt:lpstr>Times New Roman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password</cp:lastModifiedBy>
  <cp:revision>321</cp:revision>
  <dcterms:created xsi:type="dcterms:W3CDTF">2022-12-16T08:11:03Z</dcterms:created>
  <dcterms:modified xsi:type="dcterms:W3CDTF">2022-12-16T08:11:03Z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  <property fmtid="{D5CDD505-2E9C-101B-9397-08002B2CF9AE}" pid="3" name="ICV">
    <vt:lpwstr>43AE5A912DA34FA9955F996FDA8DF194</vt:lpwstr>
  </property>
</Properties>
</file>